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69" r:id="rId12"/>
    <p:sldId id="270" r:id="rId13"/>
    <p:sldId id="271" r:id="rId14"/>
    <p:sldId id="264" r:id="rId15"/>
    <p:sldId id="276" r:id="rId16"/>
    <p:sldId id="265" r:id="rId17"/>
    <p:sldId id="266" r:id="rId18"/>
    <p:sldId id="267" r:id="rId19"/>
    <p:sldId id="268" r:id="rId20"/>
    <p:sldId id="278" r:id="rId21"/>
    <p:sldId id="277" r:id="rId22"/>
    <p:sldId id="280" r:id="rId23"/>
    <p:sldId id="279" r:id="rId24"/>
    <p:sldId id="285" r:id="rId25"/>
    <p:sldId id="286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4"/>
    <p:restoredTop sz="94729"/>
  </p:normalViewPr>
  <p:slideViewPr>
    <p:cSldViewPr snapToGrid="0" snapToObjects="1">
      <p:cViewPr varScale="1">
        <p:scale>
          <a:sx n="111" d="100"/>
          <a:sy n="111" d="100"/>
        </p:scale>
        <p:origin x="2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F32AF-C14A-714D-9C8C-2D6905B60F5C}" type="datetimeFigureOut">
              <a:rPr lang="ru-RU" smtClean="0"/>
              <a:t>19.10.18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5F64F-246F-0B43-941B-999FF9EDD3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140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AB9CFFE-492E-E841-AB42-5EF7681E2D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DAD491F-69EF-8341-9953-65C428A5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1.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Cluster analysis of 66 English novels, 100 MFWs, classic Delta distance, Ward’s linkage. Color versions of all figures are available online.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106E7389-D62F-5E44-9650-EFF2469E25E1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A5CE3A2C-ADC9-1544-A59C-6CD70847E279}" type="slidenum">
              <a:rPr lang="en-US" altLang="ru-RU" sz="1200"/>
              <a:pPr algn="r" eaLnBrk="1" hangingPunct="1"/>
              <a:t>7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335730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891DC284-A02C-BA4F-B01F-5C59939D678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D32D654-E5D8-FC45-9FCC-3A6EEB92D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1.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Cluster analysis of 66 English novels, 100 MFWs, classic Delta distance, Ward’s linkage. Color versions of all figures are available online.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7CF4E713-668F-2B48-A5AF-D9CAFB3A03B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8E0792D1-B8F6-2F43-A739-70A7A70B0F19}" type="slidenum">
              <a:rPr lang="en-US" altLang="ru-RU" sz="1200"/>
              <a:pPr algn="r" eaLnBrk="1" hangingPunct="1"/>
              <a:t>8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412127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5B4BD035-E9A1-3F4D-A592-7E0F3E4C37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FA7EC4C-FC08-CC4B-AF1D-D3120C60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1.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Cluster analysis of 66 English novels, 100 MFWs, classic Delta distance, Ward’s linkage. Color versions of all figures are available online.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A11FE1FA-360D-3040-9D27-4288D9B099F4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DD168D67-F6B6-D34E-88DC-43B45BA8D6A9}" type="slidenum">
              <a:rPr lang="en-US" altLang="ru-RU" sz="1200"/>
              <a:pPr algn="r" eaLnBrk="1" hangingPunct="1"/>
              <a:t>9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2056082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67665E69-F9BF-AD4B-B216-05A4E2063F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FA027669-2A98-574B-A4F4-14413AB8E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1.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Cluster analysis of 66 English novels, 100 MFWs, classic Delta distance, Ward’s linkage. Color versions of all figures are available online.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1BF141B2-8D8F-EE40-BEE1-9F821B24E123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53AD6D50-8120-904D-955C-9DFE01DE2D5F}" type="slidenum">
              <a:rPr lang="en-US" altLang="ru-RU" sz="1200"/>
              <a:pPr algn="r" eaLnBrk="1" hangingPunct="1"/>
              <a:t>10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1731588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FC904789-489D-034F-8800-A4AB0175BC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84674FFA-BEAC-1C47-8874-4EB020B1A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5.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Consensus tree of 66 English novels, 100–1,000 MFWs, classic Delta distance, Ward’s linkage.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71137306-8455-9545-A23F-4C22B1AFEB43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6C2D73F-5409-2641-95DD-4B0592E49FBA}" type="slidenum">
              <a:rPr lang="en-US" altLang="ru-RU" sz="1200"/>
              <a:pPr algn="r" eaLnBrk="1" hangingPunct="1"/>
              <a:t>15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3256695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7F3AF07-4FB8-414C-92C5-55B6B2C2CF5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DD3AC083-1D36-9443-959D-FE7BF9439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6.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Two algorithms of mapping textual relations: establishing weighted links to a nearest neighbor and two runners-up (top); producing a consensus network (bottom).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D8F3A0C-4F5E-664E-99AC-6D1D8A082B98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30721442-BF11-6644-8638-109C779492C2}" type="slidenum">
              <a:rPr lang="en-US" altLang="ru-RU" sz="1200"/>
              <a:pPr algn="r" eaLnBrk="1" hangingPunct="1"/>
              <a:t>20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1978227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D25EDF14-0C76-A846-B819-EAE86A4CBE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41FD0FFF-5477-B74D-8EF3-94DEB3038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7.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Consensus network of 66 English novels: classic Delta distance, 100–1,000 MFWs, modularity 0.5.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18F8BC79-05D5-1944-ADF9-D710705A1E7D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C301D93F-C5E8-3745-BF31-1D054BAAAAB6}" type="slidenum">
              <a:rPr lang="en-US" altLang="ru-RU" sz="1200"/>
              <a:pPr algn="r" eaLnBrk="1" hangingPunct="1"/>
              <a:t>22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3266745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50B52D68-69C4-4247-81A2-DC35F22AA6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77C3C7C2-830E-5949-96BC-97FD7B2A3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8.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Consensus network of 66 English novels (directed): the degree of outcoming links marked in color.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9F4FC2E8-88E7-C148-ADB1-FF4A6847508E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983D9C53-6A22-D548-8CD4-83955A4570B6}" type="slidenum">
              <a:rPr lang="en-US" altLang="ru-RU" sz="1200"/>
              <a:pPr algn="r" eaLnBrk="1" hangingPunct="1"/>
              <a:t>24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58890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529414-D048-D44F-A571-B98EB7930C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2A816BA0-C4A2-B648-A6CA-E9D2333DF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ru-RU" b="1">
                <a:latin typeface="Arial" panose="020B0604020202020204" pitchFamily="34" charset="0"/>
                <a:cs typeface="Arial" panose="020B0604020202020204" pitchFamily="34" charset="0"/>
              </a:rPr>
              <a:t>Fig. 9. </a:t>
            </a:r>
            <a:r>
              <a:rPr lang="en-US" altLang="ru-RU">
                <a:latin typeface="Arial" panose="020B0604020202020204" pitchFamily="34" charset="0"/>
                <a:cs typeface="Arial" panose="020B0604020202020204" pitchFamily="34" charset="0"/>
              </a:rPr>
              <a:t>Consensus network of 66 English novels (directed): the degree of incoming links marked in color.
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78784D62-7F40-F948-A9ED-C63A307AE852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B105C6EA-F923-7D4B-9E4D-6F8CE56C3FF0}" type="slidenum">
              <a:rPr lang="en-US" altLang="ru-RU" sz="1200"/>
              <a:pPr algn="r" eaLnBrk="1" hangingPunct="1"/>
              <a:t>25</a:t>
            </a:fld>
            <a:endParaRPr lang="en-US" altLang="ru-RU" sz="1200"/>
          </a:p>
        </p:txBody>
      </p:sp>
    </p:spTree>
    <p:extLst>
      <p:ext uri="{BB962C8B-B14F-4D97-AF65-F5344CB8AC3E}">
        <p14:creationId xmlns:p14="http://schemas.microsoft.com/office/powerpoint/2010/main" val="163687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D7C18F-4735-D843-8FF3-C470BB261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3" y="810228"/>
            <a:ext cx="10318418" cy="4683148"/>
          </a:xfrm>
        </p:spPr>
        <p:txBody>
          <a:bodyPr/>
          <a:lstStyle/>
          <a:p>
            <a:r>
              <a:rPr lang="ru-RU" sz="4400" dirty="0"/>
              <a:t>Визуализация в </a:t>
            </a:r>
            <a:r>
              <a:rPr lang="ru-RU" sz="4400" dirty="0" err="1"/>
              <a:t>стилеметрии</a:t>
            </a:r>
            <a:r>
              <a:rPr lang="ru-RU" sz="4400" dirty="0"/>
              <a:t>: использование Кластерного анализа сетей </a:t>
            </a:r>
            <a:r>
              <a:rPr lang="en-US" sz="1800" dirty="0"/>
              <a:t>(V</a:t>
            </a:r>
            <a:r>
              <a:rPr lang="de-DE" sz="1800" dirty="0" err="1"/>
              <a:t>isualization</a:t>
            </a:r>
            <a:r>
              <a:rPr lang="de-DE" sz="1800" dirty="0"/>
              <a:t> in </a:t>
            </a:r>
            <a:r>
              <a:rPr lang="de-DE" sz="1800" dirty="0" err="1"/>
              <a:t>stylometry</a:t>
            </a:r>
            <a:r>
              <a:rPr lang="de-DE" sz="1800" dirty="0"/>
              <a:t>: Cluster </a:t>
            </a:r>
            <a:r>
              <a:rPr lang="de-DE" sz="1800" dirty="0" err="1"/>
              <a:t>analysis</a:t>
            </a:r>
            <a:r>
              <a:rPr lang="de-DE" sz="1800" dirty="0"/>
              <a:t> </a:t>
            </a:r>
            <a:r>
              <a:rPr lang="de-DE" sz="1800" dirty="0" err="1"/>
              <a:t>using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)</a:t>
            </a:r>
            <a:br>
              <a:rPr lang="de-DE" sz="1800" dirty="0"/>
            </a:br>
            <a:br>
              <a:rPr lang="de-DE" sz="4400" dirty="0"/>
            </a:br>
            <a:r>
              <a:rPr lang="de-DE" sz="4000" dirty="0"/>
              <a:t>Maciej Eder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E698B1-E455-7541-BD3D-A86771D76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581" y="5597548"/>
            <a:ext cx="8045373" cy="742279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Подготовила: Масленова Анна</a:t>
            </a:r>
          </a:p>
          <a:p>
            <a:pPr algn="r"/>
            <a:r>
              <a:rPr lang="ru-RU" dirty="0"/>
              <a:t>МФИЛЛ13</a:t>
            </a:r>
          </a:p>
        </p:txBody>
      </p:sp>
    </p:spTree>
    <p:extLst>
      <p:ext uri="{BB962C8B-B14F-4D97-AF65-F5344CB8AC3E}">
        <p14:creationId xmlns:p14="http://schemas.microsoft.com/office/powerpoint/2010/main" val="275477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2657241C-75F9-2B48-91CA-D6436D8D4694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A0B5324-9471-FC43-842F-9A6E3061B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9FCA018C-6865-294A-90ED-AEE7B376AA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B9D72135-1FFD-4441-BFE1-41C4F4257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D98CBAA5-45BB-EC46-A2E3-83AD4C9E5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95" y="989988"/>
            <a:ext cx="10613985" cy="348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FD95CF-3CAB-F74D-91C0-FB42FBB71CB0}"/>
              </a:ext>
            </a:extLst>
          </p:cNvPr>
          <p:cNvSpPr/>
          <p:nvPr/>
        </p:nvSpPr>
        <p:spPr>
          <a:xfrm>
            <a:off x="1439119" y="47104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A2A2A"/>
                </a:solidFill>
                <a:latin typeface="Source Sans Pro" panose="020B0503030403020204" pitchFamily="34" charset="0"/>
              </a:rPr>
              <a:t>С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luster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analysis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of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66 English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novels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970 MFWs, classic Delta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distance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McQuitty’s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linkage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168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677F9-3812-A34C-994F-3DA64EA2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033AD-B90A-D84D-A934-96002ADA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Не совсем понятно, что принимать за меру расстояния между </a:t>
            </a:r>
            <a:r>
              <a:rPr lang="de-DE" dirty="0"/>
              <a:t>MFWs</a:t>
            </a:r>
            <a:r>
              <a:rPr lang="ru-RU" dirty="0"/>
              <a:t> (</a:t>
            </a:r>
            <a:r>
              <a:rPr lang="en-US" dirty="0"/>
              <a:t>Most Frequent Words)</a:t>
            </a:r>
            <a:r>
              <a:rPr lang="ru-RU" sz="2400" dirty="0"/>
              <a:t>  (</a:t>
            </a:r>
            <a:r>
              <a:rPr lang="de-DE" sz="2400" dirty="0" err="1"/>
              <a:t>Euclidean</a:t>
            </a:r>
            <a:r>
              <a:rPr lang="de-DE" sz="2400" dirty="0"/>
              <a:t> (</a:t>
            </a:r>
            <a:r>
              <a:rPr lang="de-DE" sz="2400" dirty="0" err="1"/>
              <a:t>normalized</a:t>
            </a:r>
            <a:r>
              <a:rPr lang="de-DE" sz="2400" dirty="0"/>
              <a:t>) </a:t>
            </a:r>
            <a:r>
              <a:rPr lang="de-DE" sz="2400" dirty="0" err="1"/>
              <a:t>distance</a:t>
            </a:r>
            <a:r>
              <a:rPr lang="de-DE" sz="2400" dirty="0"/>
              <a:t> </a:t>
            </a:r>
            <a:r>
              <a:rPr lang="ru-RU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Непонятно, как функционирует алгоритм группировки связей внутри текста (</a:t>
            </a:r>
            <a:r>
              <a:rPr lang="de-DE" sz="2400" dirty="0" err="1"/>
              <a:t>Ward’s</a:t>
            </a:r>
            <a:r>
              <a:rPr lang="de-DE" sz="2400" dirty="0"/>
              <a:t> </a:t>
            </a:r>
            <a:r>
              <a:rPr lang="de-DE" sz="2400" dirty="0" err="1"/>
              <a:t>linking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r>
              <a:rPr lang="ru-RU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Какое количество переменных должно быть использовано для кластерного анализы?</a:t>
            </a:r>
          </a:p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Первые две проблемы связаны с методом кластеризации, а третья - с лингвистическими особенностями анализируемых текстов.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9379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677F9-3812-A34C-994F-3DA64EA2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Многослойность текстовой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033AD-B90A-D84D-A934-96002ADA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Отдельный текстовый сигнал является многослойным явлением</a:t>
            </a:r>
          </a:p>
          <a:p>
            <a:r>
              <a:rPr lang="ru-RU" sz="2800" dirty="0"/>
              <a:t>При определении авторства текста сложная система слоев становится проблемой нежелательного шума, но она же позволяет увидеть БОЛЬШЕ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29144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677F9-3812-A34C-994F-3DA64EA2B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Шум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033AD-B90A-D84D-A934-96002ADA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Почему некоторые авторы ошибочно классифицируются? </a:t>
            </a:r>
          </a:p>
          <a:p>
            <a:r>
              <a:rPr lang="ru-RU" sz="2800" dirty="0"/>
              <a:t>Какие тексты неправильно приписываются данному автору? </a:t>
            </a:r>
          </a:p>
          <a:p>
            <a:r>
              <a:rPr lang="ru-RU" sz="2800" dirty="0"/>
              <a:t>Почему они связаны с этим автором, а не с другими?</a:t>
            </a:r>
          </a:p>
          <a:p>
            <a:endParaRPr lang="ru-RU" sz="2800" dirty="0"/>
          </a:p>
          <a:p>
            <a:pPr marL="0" indent="0">
              <a:buNone/>
            </a:pPr>
            <a:r>
              <a:rPr lang="ru-RU" sz="2800" b="1" u="sng" dirty="0"/>
              <a:t>Шум</a:t>
            </a:r>
            <a:r>
              <a:rPr lang="ru-RU" sz="2800" dirty="0"/>
              <a:t> – это сигналы, скрытые в тексте: национальность автора, его пол, жанр произведения, «следы» переводчика</a:t>
            </a:r>
          </a:p>
        </p:txBody>
      </p:sp>
    </p:spTree>
    <p:extLst>
      <p:ext uri="{BB962C8B-B14F-4D97-AF65-F5344CB8AC3E}">
        <p14:creationId xmlns:p14="http://schemas.microsoft.com/office/powerpoint/2010/main" val="54429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Cherry-</a:t>
            </a:r>
            <a:r>
              <a:rPr lang="de-DE" dirty="0" err="1"/>
              <a:t>picking</a:t>
            </a:r>
            <a:r>
              <a:rPr lang="ru-RU" dirty="0"/>
              <a:t> </a:t>
            </a:r>
            <a:r>
              <a:rPr lang="en-US" dirty="0"/>
              <a:t>Problem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При любых попытках визуализировать более крупные группировки текстов нужно признать, что «ветви» значительно менее предсказуемы, чем «листья»</a:t>
            </a:r>
          </a:p>
          <a:p>
            <a:r>
              <a:rPr lang="ru-RU" sz="2400" dirty="0"/>
              <a:t>Здравый смысл используется для оценки полученных результатов </a:t>
            </a:r>
            <a:r>
              <a:rPr lang="ru-RU" sz="2400" dirty="0">
                <a:sym typeface="Wingdings" pitchFamily="2" charset="2"/>
              </a:rPr>
              <a:t></a:t>
            </a:r>
            <a:r>
              <a:rPr lang="ru-RU" sz="2400" dirty="0"/>
              <a:t> любые результаты, противоречащие ожиданиям ученых, вероятно, будут удалены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Выход: объединение данных нескольких </a:t>
            </a:r>
            <a:r>
              <a:rPr lang="ru-RU" sz="2400" dirty="0" err="1"/>
              <a:t>дендрограмм</a:t>
            </a:r>
            <a:r>
              <a:rPr lang="ru-RU" sz="2400" dirty="0"/>
              <a:t>, т.е. </a:t>
            </a:r>
            <a:r>
              <a:rPr lang="ru-RU" sz="2400" b="1" dirty="0"/>
              <a:t>суммирование данных</a:t>
            </a:r>
            <a:endParaRPr lang="en-US" sz="2400" b="1" dirty="0"/>
          </a:p>
          <a:p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3582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1004F337-4450-6249-9430-141715697BCE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878A0E4-23F8-BD4B-9AB2-05ABB2EB5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A5A241D6-44A9-FE49-87D9-6AC46EBB0F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104C1C1E-2796-B54A-8577-666D9C631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FAFEA1B0-7E8B-554F-8E50-22532E8D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805" y="-22856"/>
            <a:ext cx="5814389" cy="543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B8D6138-21B0-4440-AAC2-9FCC31FEF378}"/>
              </a:ext>
            </a:extLst>
          </p:cNvPr>
          <p:cNvSpPr/>
          <p:nvPr/>
        </p:nvSpPr>
        <p:spPr>
          <a:xfrm>
            <a:off x="941408" y="49759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Consensus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tree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of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66 English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novels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100–1,000 MFWs, classic Delta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distance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Ward’s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linkage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863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Такое дерево фиксирует среднее поведение корпуса для заданных частотных слоев </a:t>
            </a:r>
          </a:p>
          <a:p>
            <a:r>
              <a:rPr lang="ru-RU" sz="2400" dirty="0"/>
              <a:t>Оно отфильтровывает локальные нарушения, которые в противном случае можно было бы считать действительными результатами</a:t>
            </a:r>
          </a:p>
        </p:txBody>
      </p:sp>
    </p:spTree>
    <p:extLst>
      <p:ext uri="{BB962C8B-B14F-4D97-AF65-F5344CB8AC3E}">
        <p14:creationId xmlns:p14="http://schemas.microsoft.com/office/powerpoint/2010/main" val="233263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Минусы: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Когда количество анализируемых образцов превышает несколько десятков, участок становится загроможденным и, следовательно, неразборчивым</a:t>
            </a:r>
          </a:p>
          <a:p>
            <a:r>
              <a:rPr lang="ru-RU" sz="2400" dirty="0"/>
              <a:t>Процедура поиска сходств направлена ​​только на выявление ближайших соседей, интересны же более глубокие текстовые отношения: между авторами, жанрами, стилями, литературными эпохами </a:t>
            </a:r>
          </a:p>
        </p:txBody>
      </p:sp>
    </p:spTree>
    <p:extLst>
      <p:ext uri="{BB962C8B-B14F-4D97-AF65-F5344CB8AC3E}">
        <p14:creationId xmlns:p14="http://schemas.microsoft.com/office/powerpoint/2010/main" val="3223342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Network </a:t>
            </a:r>
            <a:r>
              <a:rPr lang="de-DE" dirty="0" err="1"/>
              <a:t>analysis</a:t>
            </a:r>
            <a:r>
              <a:rPr lang="ru-RU" dirty="0"/>
              <a:t> (Анализ сетей)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b="1" dirty="0"/>
              <a:t>Конкретные тексты </a:t>
            </a:r>
            <a:r>
              <a:rPr lang="ru-RU" sz="2400" dirty="0"/>
              <a:t>могут быть представлены как </a:t>
            </a:r>
            <a:r>
              <a:rPr lang="ru-RU" sz="2400" b="1" dirty="0"/>
              <a:t>узлы сети</a:t>
            </a:r>
            <a:r>
              <a:rPr lang="ru-RU" sz="2400" dirty="0"/>
              <a:t>, а их </a:t>
            </a:r>
            <a:r>
              <a:rPr lang="ru-RU" sz="2400" b="1" dirty="0"/>
              <a:t>отношения </a:t>
            </a:r>
            <a:r>
              <a:rPr lang="ru-RU" sz="2400" dirty="0"/>
              <a:t>в качестве </a:t>
            </a:r>
            <a:r>
              <a:rPr lang="ru-RU" sz="2400" b="1" dirty="0"/>
              <a:t>связей между этими узлами</a:t>
            </a:r>
            <a:r>
              <a:rPr lang="ru-RU" sz="2400" dirty="0"/>
              <a:t>. </a:t>
            </a:r>
          </a:p>
          <a:p>
            <a:r>
              <a:rPr lang="ru-RU" sz="2400" dirty="0"/>
              <a:t>Новизна в процедуре двойного связывания (</a:t>
            </a:r>
            <a:r>
              <a:rPr lang="de-DE" sz="2400" dirty="0" err="1"/>
              <a:t>linking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two-fold</a:t>
            </a:r>
            <a:r>
              <a:rPr lang="ru-RU" sz="2400" dirty="0"/>
              <a:t>): один из задействованных алгоритмов вычисляет отличия между анализируемыми текстами, другой - отвечает за установление связей между ними</a:t>
            </a:r>
          </a:p>
          <a:p>
            <a:r>
              <a:rPr lang="ru-RU" sz="2400" dirty="0"/>
              <a:t>Для этого оценивается </a:t>
            </a:r>
            <a:r>
              <a:rPr lang="ru-RU" sz="2400" dirty="0" err="1"/>
              <a:t>стилометрическое</a:t>
            </a:r>
            <a:r>
              <a:rPr lang="ru-RU" sz="2400" dirty="0"/>
              <a:t> расстояние между каждой парой текстов, а затем тексты упорядочиваются от наиболее схожих к наименее схожим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5461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Runner-ups (</a:t>
            </a:r>
            <a:r>
              <a:rPr lang="ru-RU" dirty="0"/>
              <a:t>второстепенные участники)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В литературоведческих исследованиях более слабые и скрытые текстовые отношения потенциально более интересны, чем явные сходства</a:t>
            </a:r>
          </a:p>
        </p:txBody>
      </p:sp>
    </p:spTree>
    <p:extLst>
      <p:ext uri="{BB962C8B-B14F-4D97-AF65-F5344CB8AC3E}">
        <p14:creationId xmlns:p14="http://schemas.microsoft.com/office/powerpoint/2010/main" val="218687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Стилеметрия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Решение проблемы авторства: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/>
              <a:t>Выделение уникальных черт анализируемого текста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/>
              <a:t>Составление списка претендентов на авторство 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/>
              <a:t>Выделение уникальных черт текстов потенциальных авторов</a:t>
            </a:r>
          </a:p>
          <a:p>
            <a:pPr>
              <a:buFont typeface="Wingdings" pitchFamily="2" charset="2"/>
              <a:buChar char="ü"/>
            </a:pPr>
            <a:r>
              <a:rPr lang="ru-RU" sz="2800" dirty="0"/>
              <a:t>Сопоставление </a:t>
            </a:r>
          </a:p>
        </p:txBody>
      </p:sp>
    </p:spTree>
    <p:extLst>
      <p:ext uri="{BB962C8B-B14F-4D97-AF65-F5344CB8AC3E}">
        <p14:creationId xmlns:p14="http://schemas.microsoft.com/office/powerpoint/2010/main" val="302288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2DA054EF-A6C8-A148-8789-F56F493F8976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64DE3ED7-2D1C-D14F-8648-E3E1C65D5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CE7C6957-E05C-6948-9160-B6D8130974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6A05606C-26CF-BA4C-BC16-005F531D1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85E70E83-700C-0742-9684-B0CAFCA9E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72" y="231775"/>
            <a:ext cx="10068117" cy="42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0F93667-0EB1-A243-A7BC-A84F73D07FF9}"/>
              </a:ext>
            </a:extLst>
          </p:cNvPr>
          <p:cNvSpPr/>
          <p:nvPr/>
        </p:nvSpPr>
        <p:spPr>
          <a:xfrm>
            <a:off x="1524000" y="45170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Two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algorithms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of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mapping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textual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relations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: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establishing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weighted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links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to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nearest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neighbor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and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two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runners-up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(top);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producing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consensus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network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(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bottom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0370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7EF1C-A295-0740-9F56-DA64B1C5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657CCE-334F-1745-B26C-F80A4690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Необходима организация узлов на плоскости таким образом, чтобы они отображали как можно больше информации о связях.</a:t>
            </a:r>
          </a:p>
        </p:txBody>
      </p:sp>
    </p:spTree>
    <p:extLst>
      <p:ext uri="{BB962C8B-B14F-4D97-AF65-F5344CB8AC3E}">
        <p14:creationId xmlns:p14="http://schemas.microsoft.com/office/powerpoint/2010/main" val="425149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333684A4-E888-CF40-9793-5B8E9298306E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827CE03-D945-484F-BD9C-EB6266B14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2F06A37F-88AE-F747-9BFB-1C6A31391E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2C34CF77-4891-A14A-AC6B-EDCDE16D6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FFA5C6BF-4DF0-6E42-8AD0-847F73E80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60" y="384175"/>
            <a:ext cx="10957273" cy="48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57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8C4EB-4D9E-8646-8E8C-04F2439C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Новаторы и последователи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5C112-6D89-9D41-B1F2-2F32A319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Одни узлы связаны с системой сильнее, чем другие. Измерив количество соединений, можно определить, какие тексты оказали наибольшее влияние на последующую традицию</a:t>
            </a:r>
          </a:p>
        </p:txBody>
      </p:sp>
    </p:spTree>
    <p:extLst>
      <p:ext uri="{BB962C8B-B14F-4D97-AF65-F5344CB8AC3E}">
        <p14:creationId xmlns:p14="http://schemas.microsoft.com/office/powerpoint/2010/main" val="416382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951EF778-7F83-C24F-BDB2-4DC190A7C887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4D7A41E-B6E6-1343-9CB6-CA9EB1779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07E582C1-2D16-5643-AF3F-9DEF7E0173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025CC7F6-2D52-FE41-99DA-2515EC1F6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5A46E9B1-5F17-7F4A-8E22-3574A907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14" y="-71651"/>
            <a:ext cx="9569371" cy="55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68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84CD2C8D-BA7C-6444-9899-ECAB5AEEA948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15F24ACD-80E2-4646-A61C-492071C61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7B5E9272-DECD-7846-BBEE-B85729317B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27522756-8475-D54D-AAF3-7B0330B98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678" y="152198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6EA19163-5641-FC40-B6A0-01865ED5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19" y="712762"/>
            <a:ext cx="9078892" cy="480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D7A3F25-7DE8-FA45-919D-562906CBB07D}"/>
              </a:ext>
            </a:extLst>
          </p:cNvPr>
          <p:cNvSpPr txBox="1">
            <a:spLocks/>
          </p:cNvSpPr>
          <p:nvPr/>
        </p:nvSpPr>
        <p:spPr>
          <a:xfrm>
            <a:off x="1251678" y="63458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Литературные влияния </a:t>
            </a:r>
          </a:p>
        </p:txBody>
      </p:sp>
    </p:spTree>
    <p:extLst>
      <p:ext uri="{BB962C8B-B14F-4D97-AF65-F5344CB8AC3E}">
        <p14:creationId xmlns:p14="http://schemas.microsoft.com/office/powerpoint/2010/main" val="4182362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78C4EB-4D9E-8646-8E8C-04F2439C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E5C112-6D89-9D41-B1F2-2F32A319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sz="2800" dirty="0" err="1"/>
              <a:t>Стилеметрия</a:t>
            </a:r>
            <a:r>
              <a:rPr lang="ru-RU" sz="2800" dirty="0"/>
              <a:t> может больше, чем решение проблемы авторства!</a:t>
            </a:r>
          </a:p>
          <a:p>
            <a:r>
              <a:rPr lang="ru-RU" sz="2800" dirty="0"/>
              <a:t> Нужно точно (и предельно узко) формулировать исследовательский вопрос </a:t>
            </a:r>
          </a:p>
          <a:p>
            <a:r>
              <a:rPr lang="ru-RU" sz="2800" dirty="0"/>
              <a:t>В статье представлена развернутая критика предшествующих подходов, но кластерный анализ с использованием сетей тоже не всегда </a:t>
            </a:r>
            <a:r>
              <a:rPr lang="ru-RU" sz="2800"/>
              <a:t>успешно работает</a:t>
            </a:r>
            <a:endParaRPr lang="ru-RU" sz="2800" dirty="0"/>
          </a:p>
          <a:p>
            <a:r>
              <a:rPr lang="ru-RU" sz="2800" dirty="0"/>
              <a:t>Статья ориентирована на читателя, хорошо знакомого с темой и существующими по этой теме исследованиями</a:t>
            </a:r>
          </a:p>
        </p:txBody>
      </p:sp>
    </p:spTree>
    <p:extLst>
      <p:ext uri="{BB962C8B-B14F-4D97-AF65-F5344CB8AC3E}">
        <p14:creationId xmlns:p14="http://schemas.microsoft.com/office/powerpoint/2010/main" val="416606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Диаграммы рассеяния (</a:t>
            </a:r>
            <a:r>
              <a:rPr lang="ru-RU" sz="2800" dirty="0" err="1"/>
              <a:t>Scatterplots</a:t>
            </a:r>
            <a:r>
              <a:rPr lang="ru-RU" sz="2800" dirty="0"/>
              <a:t>), карты, деревья, диаграммы убедительно визуализируют данные, делают их более наглядными, позволяют</a:t>
            </a:r>
            <a:r>
              <a:rPr lang="ru-RU" dirty="0"/>
              <a:t> </a:t>
            </a:r>
            <a:r>
              <a:rPr lang="ru-RU" sz="2800" dirty="0"/>
              <a:t>легко интерпретировать результаты</a:t>
            </a:r>
            <a:r>
              <a:rPr lang="ru-RU" sz="3600" dirty="0"/>
              <a:t> </a:t>
            </a:r>
            <a:r>
              <a:rPr lang="ru-RU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372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Надежность </a:t>
            </a:r>
            <a:r>
              <a:rPr lang="ru-RU" dirty="0" err="1"/>
              <a:t>стилеметрии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Попытка определить величину потенциальной ошибки </a:t>
            </a:r>
          </a:p>
          <a:p>
            <a:r>
              <a:rPr lang="ru-RU" sz="2800" dirty="0"/>
              <a:t>10-кратная перекрестная проверка: 10-fold </a:t>
            </a:r>
            <a:r>
              <a:rPr lang="ru-RU" sz="2800" dirty="0" err="1"/>
              <a:t>cross-validation</a:t>
            </a:r>
            <a:r>
              <a:rPr lang="ru-RU" sz="2800" dirty="0"/>
              <a:t> или 10 </a:t>
            </a:r>
            <a:r>
              <a:rPr lang="ru-RU" sz="2800" dirty="0" err="1"/>
              <a:t>random</a:t>
            </a:r>
            <a:r>
              <a:rPr lang="ru-RU" sz="2800" dirty="0"/>
              <a:t> </a:t>
            </a:r>
            <a:r>
              <a:rPr lang="ru-RU" sz="2800" dirty="0" err="1"/>
              <a:t>swaps</a:t>
            </a:r>
            <a:endParaRPr lang="ru-RU" sz="2800" dirty="0"/>
          </a:p>
          <a:p>
            <a:endParaRPr lang="ru-RU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3402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Иерархический кластерный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2800" dirty="0"/>
              <a:t>это метод, который пытается найти наиболее похожие образцы (например, литературные тексты), построив иерархию кластеров с использованием подхода «снизу вверх» (</a:t>
            </a:r>
            <a:r>
              <a:rPr lang="ru-RU" sz="2800" dirty="0" err="1"/>
              <a:t>bottom-up</a:t>
            </a:r>
            <a:r>
              <a:rPr lang="ru-RU" sz="2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67586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CBDA-0193-D34F-AACE-6FB83E6B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340C4-E66B-E64E-8A26-BD19C936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Предполагает графическое представление полученных результатов</a:t>
            </a:r>
            <a:r>
              <a:rPr lang="ru-RU" sz="3600" dirty="0"/>
              <a:t> </a:t>
            </a:r>
            <a:endParaRPr lang="ru-RU" sz="2800" dirty="0"/>
          </a:p>
          <a:p>
            <a:r>
              <a:rPr lang="ru-RU" sz="2800" dirty="0"/>
              <a:t>Позволяет увидеть связи между соседними элементами </a:t>
            </a:r>
          </a:p>
        </p:txBody>
      </p:sp>
    </p:spTree>
    <p:extLst>
      <p:ext uri="{BB962C8B-B14F-4D97-AF65-F5344CB8AC3E}">
        <p14:creationId xmlns:p14="http://schemas.microsoft.com/office/powerpoint/2010/main" val="3819476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E764F7AE-9FC1-FF49-BF2C-C63ED4061727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B65D80D2-F0E8-0D4A-B7FF-B7BAF6553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13D11A13-1CB0-4C4F-AC98-38A10643B2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62275702-CF2E-F44F-95D5-F86FF6028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6BE645C5-0CF4-4147-B878-4B4EDC852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36" y="536575"/>
            <a:ext cx="10734516" cy="41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38E54B9-C5A8-0440-90C2-47593E8CB30F}"/>
              </a:ext>
            </a:extLst>
          </p:cNvPr>
          <p:cNvSpPr/>
          <p:nvPr/>
        </p:nvSpPr>
        <p:spPr>
          <a:xfrm>
            <a:off x="1682187" y="4794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Cluster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analysis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of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66 English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novels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100 MFWs, classic Delta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distance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Ward’s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linkage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88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1640C52E-C0A2-F940-8DCD-E758BB6DCAF5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5C5CBA34-7EDC-F34B-BBFE-47D8576A0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8EDB73A5-9998-ED4A-AD06-48A9B81CAE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07977086-4966-C845-B01E-C58D9AB8D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C9B82479-9F14-BA4F-86E2-321B8A71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7" y="384175"/>
            <a:ext cx="10800145" cy="422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FA6FDD2-79FF-3241-B6C8-4CF7B140280E}"/>
              </a:ext>
            </a:extLst>
          </p:cNvPr>
          <p:cNvSpPr/>
          <p:nvPr/>
        </p:nvSpPr>
        <p:spPr>
          <a:xfrm>
            <a:off x="1524000" y="47424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Cluster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analysis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of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66 English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novels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300 MFWs, classic Delta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distance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Ward’s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linkage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681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Placeholder 2">
            <a:extLst>
              <a:ext uri="{FF2B5EF4-FFF2-40B4-BE49-F238E27FC236}">
                <a16:creationId xmlns:a16="http://schemas.microsoft.com/office/drawing/2014/main" id="{EBCFBD62-3721-954E-A8FA-A262F1479833}"/>
              </a:ext>
            </a:extLst>
          </p:cNvPr>
          <p:cNvSpPr txBox="1">
            <a:spLocks/>
          </p:cNvSpPr>
          <p:nvPr/>
        </p:nvSpPr>
        <p:spPr bwMode="auto">
          <a:xfrm>
            <a:off x="1524000" y="5595938"/>
            <a:ext cx="9144000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28600" tIns="0" rIns="22860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From: Visualization in stylometry: Cluster analysis using networks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Humanities. 2015;32(1):50-64. doi:10.1093/llc/fqv061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200"/>
              <a:t>Digital Scholarship Humanities | Digital Scholarship in the Humanities © The Author 2015. Published by Oxford University Press on behalf of EADH. All rights reserved. For Permissions, please email: journals.permissions@oup.com</a:t>
            </a: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8030034D-205F-6349-8D57-FF8B667B6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ln w="25400" algn="ctr">
            <a:solidFill>
              <a:srgbClr val="F2F2F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ru-RU" altLang="ru-RU">
              <a:solidFill>
                <a:srgbClr val="FFFFFF"/>
              </a:solidFill>
            </a:endParaRPr>
          </a:p>
        </p:txBody>
      </p:sp>
      <p:cxnSp>
        <p:nvCxnSpPr>
          <p:cNvPr id="16388" name="Straight Connector 8">
            <a:extLst>
              <a:ext uri="{FF2B5EF4-FFF2-40B4-BE49-F238E27FC236}">
                <a16:creationId xmlns:a16="http://schemas.microsoft.com/office/drawing/2014/main" id="{7DA20C06-ECEA-CF4F-8968-6A04905C9E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0" y="5518150"/>
            <a:ext cx="9144000" cy="0"/>
          </a:xfrm>
          <a:prstGeom prst="line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89" name="TextBox 3">
            <a:extLst>
              <a:ext uri="{FF2B5EF4-FFF2-40B4-BE49-F238E27FC236}">
                <a16:creationId xmlns:a16="http://schemas.microsoft.com/office/drawing/2014/main" id="{0DB9EEC4-7D6A-134A-8A60-B6D497CE5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31775"/>
            <a:ext cx="914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ru-RU" altLang="ru-RU" sz="1400"/>
          </a:p>
        </p:txBody>
      </p:sp>
      <p:pic>
        <p:nvPicPr>
          <p:cNvPr id="16391" name="Picture 7" descr="Cover">
            <a:extLst>
              <a:ext uri="{FF2B5EF4-FFF2-40B4-BE49-F238E27FC236}">
                <a16:creationId xmlns:a16="http://schemas.microsoft.com/office/drawing/2014/main" id="{9DF2B10E-D9A0-954E-ADFF-EC9CC6D52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67" y="949125"/>
            <a:ext cx="10753780" cy="34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A2B1512-ECF6-7548-B812-0E6682C98FFE}"/>
              </a:ext>
            </a:extLst>
          </p:cNvPr>
          <p:cNvSpPr/>
          <p:nvPr/>
        </p:nvSpPr>
        <p:spPr>
          <a:xfrm>
            <a:off x="1624314" y="46971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Cluster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analysis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of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66 English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novels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969 MFWs, classic Delta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distance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,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McQuitty’s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2A2A2A"/>
                </a:solidFill>
                <a:latin typeface="Source Sans Pro" panose="020B0503030403020204" pitchFamily="34" charset="0"/>
              </a:rPr>
              <a:t>linkage</a:t>
            </a:r>
            <a:r>
              <a:rPr lang="de-DE" dirty="0">
                <a:solidFill>
                  <a:srgbClr val="2A2A2A"/>
                </a:solidFill>
                <a:latin typeface="Source Sans Pro" panose="020B0503030403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2088567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Эмблема</Template>
  <TotalTime>340</TotalTime>
  <Words>1528</Words>
  <Application>Microsoft Macintosh PowerPoint</Application>
  <PresentationFormat>Широкоэкранный</PresentationFormat>
  <Paragraphs>110</Paragraphs>
  <Slides>26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5" baseType="lpstr">
      <vt:lpstr>ＭＳ Ｐゴシック</vt:lpstr>
      <vt:lpstr>Arial</vt:lpstr>
      <vt:lpstr>Calibri</vt:lpstr>
      <vt:lpstr>Corbel</vt:lpstr>
      <vt:lpstr>Gill Sans MT</vt:lpstr>
      <vt:lpstr>Impact</vt:lpstr>
      <vt:lpstr>Source Sans Pro</vt:lpstr>
      <vt:lpstr>Wingdings</vt:lpstr>
      <vt:lpstr>Эмблема</vt:lpstr>
      <vt:lpstr>Визуализация в стилеметрии: использование Кластерного анализа сетей (Visualization in stylometry: Cluster analysis using networks)  Maciej Eder</vt:lpstr>
      <vt:lpstr>Стилеметрия</vt:lpstr>
      <vt:lpstr>визуализация</vt:lpstr>
      <vt:lpstr>Надежность стилеметрии</vt:lpstr>
      <vt:lpstr>Иерархический кластерный анализ</vt:lpstr>
      <vt:lpstr>Плюсы: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Проблемы:</vt:lpstr>
      <vt:lpstr>Многослойность текстовой модели</vt:lpstr>
      <vt:lpstr>Шум </vt:lpstr>
      <vt:lpstr>Cherry-picking Problem</vt:lpstr>
      <vt:lpstr>Презентация PowerPoint</vt:lpstr>
      <vt:lpstr>Плюсы:</vt:lpstr>
      <vt:lpstr>Минусы:</vt:lpstr>
      <vt:lpstr>Network analysis (Анализ сетей)</vt:lpstr>
      <vt:lpstr>Runner-ups (второстепенные участники)</vt:lpstr>
      <vt:lpstr>Презентация PowerPoint</vt:lpstr>
      <vt:lpstr>Презентация PowerPoint</vt:lpstr>
      <vt:lpstr>Презентация PowerPoint</vt:lpstr>
      <vt:lpstr>Новаторы и последователи</vt:lpstr>
      <vt:lpstr>Презентация PowerPoint</vt:lpstr>
      <vt:lpstr>Презентация PowerPoint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в стилометрии: использование Кластерного анализа в сетях (Visualization in stylometry: Cluster analysis using networks)  Maciej Eder</dc:title>
  <dc:creator>Масленова Анна Александровна</dc:creator>
  <cp:lastModifiedBy>Масленова Анна Александровна</cp:lastModifiedBy>
  <cp:revision>19</cp:revision>
  <dcterms:created xsi:type="dcterms:W3CDTF">2018-10-16T08:16:09Z</dcterms:created>
  <dcterms:modified xsi:type="dcterms:W3CDTF">2018-10-19T20:09:43Z</dcterms:modified>
</cp:coreProperties>
</file>